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04044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2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  <a:srgbClr val="003E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146" y="-174"/>
      </p:cViewPr>
      <p:guideLst>
        <p:guide orient="horz" pos="2160"/>
        <p:guide pos="32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130427"/>
            <a:ext cx="8843804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2" y="3886200"/>
            <a:ext cx="728313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0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0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0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0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1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1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1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43245" y="274640"/>
            <a:ext cx="2341007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0225" y="274640"/>
            <a:ext cx="6849612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1" y="4406902"/>
            <a:ext cx="8843804" cy="1362075"/>
          </a:xfrm>
        </p:spPr>
        <p:txBody>
          <a:bodyPr anchor="t"/>
          <a:lstStyle>
            <a:lvl1pPr algn="l">
              <a:defRPr sz="4551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1" y="2906713"/>
            <a:ext cx="8843804" cy="1500187"/>
          </a:xfrm>
        </p:spPr>
        <p:txBody>
          <a:bodyPr anchor="b"/>
          <a:lstStyle>
            <a:lvl1pPr marL="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1pPr>
            <a:lvl2pPr marL="520198" indent="0">
              <a:buNone/>
              <a:defRPr sz="2048">
                <a:solidFill>
                  <a:schemeClr val="tx1">
                    <a:tint val="75000"/>
                  </a:schemeClr>
                </a:solidFill>
              </a:defRPr>
            </a:lvl2pPr>
            <a:lvl3pPr marL="1040395" indent="0">
              <a:buNone/>
              <a:defRPr sz="1820">
                <a:solidFill>
                  <a:schemeClr val="tx1">
                    <a:tint val="75000"/>
                  </a:schemeClr>
                </a:solidFill>
              </a:defRPr>
            </a:lvl3pPr>
            <a:lvl4pPr marL="1560592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4pPr>
            <a:lvl5pPr marL="2080789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5pPr>
            <a:lvl6pPr marL="2600987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6pPr>
            <a:lvl7pPr marL="3121185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7pPr>
            <a:lvl8pPr marL="3641382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8pPr>
            <a:lvl9pPr marL="4161579" indent="0">
              <a:buNone/>
              <a:defRPr sz="15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0223" y="1600202"/>
            <a:ext cx="4595310" cy="4525963"/>
          </a:xfrm>
        </p:spPr>
        <p:txBody>
          <a:bodyPr/>
          <a:lstStyle>
            <a:lvl1pPr>
              <a:defRPr sz="3186"/>
            </a:lvl1pPr>
            <a:lvl2pPr>
              <a:defRPr sz="2731"/>
            </a:lvl2pPr>
            <a:lvl3pPr>
              <a:defRPr sz="2276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8942" y="1600202"/>
            <a:ext cx="4595310" cy="4525963"/>
          </a:xfrm>
        </p:spPr>
        <p:txBody>
          <a:bodyPr/>
          <a:lstStyle>
            <a:lvl1pPr>
              <a:defRPr sz="3186"/>
            </a:lvl1pPr>
            <a:lvl2pPr>
              <a:defRPr sz="2731"/>
            </a:lvl2pPr>
            <a:lvl3pPr>
              <a:defRPr sz="2276"/>
            </a:lvl3pPr>
            <a:lvl4pPr>
              <a:defRPr sz="2048"/>
            </a:lvl4pPr>
            <a:lvl5pPr>
              <a:defRPr sz="2048"/>
            </a:lvl5pPr>
            <a:lvl6pPr>
              <a:defRPr sz="2048"/>
            </a:lvl6pPr>
            <a:lvl7pPr>
              <a:defRPr sz="2048"/>
            </a:lvl7pPr>
            <a:lvl8pPr>
              <a:defRPr sz="2048"/>
            </a:lvl8pPr>
            <a:lvl9pPr>
              <a:defRPr sz="204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5" y="1535113"/>
            <a:ext cx="4597116" cy="639762"/>
          </a:xfrm>
        </p:spPr>
        <p:txBody>
          <a:bodyPr anchor="b"/>
          <a:lstStyle>
            <a:lvl1pPr marL="0" indent="0">
              <a:buNone/>
              <a:defRPr sz="2731" b="1"/>
            </a:lvl1pPr>
            <a:lvl2pPr marL="520198" indent="0">
              <a:buNone/>
              <a:defRPr sz="2276" b="1"/>
            </a:lvl2pPr>
            <a:lvl3pPr marL="1040395" indent="0">
              <a:buNone/>
              <a:defRPr sz="2048" b="1"/>
            </a:lvl3pPr>
            <a:lvl4pPr marL="1560592" indent="0">
              <a:buNone/>
              <a:defRPr sz="1820" b="1"/>
            </a:lvl4pPr>
            <a:lvl5pPr marL="2080789" indent="0">
              <a:buNone/>
              <a:defRPr sz="1820" b="1"/>
            </a:lvl5pPr>
            <a:lvl6pPr marL="2600987" indent="0">
              <a:buNone/>
              <a:defRPr sz="1820" b="1"/>
            </a:lvl6pPr>
            <a:lvl7pPr marL="3121185" indent="0">
              <a:buNone/>
              <a:defRPr sz="1820" b="1"/>
            </a:lvl7pPr>
            <a:lvl8pPr marL="3641382" indent="0">
              <a:buNone/>
              <a:defRPr sz="1820" b="1"/>
            </a:lvl8pPr>
            <a:lvl9pPr marL="4161579" indent="0">
              <a:buNone/>
              <a:defRPr sz="18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0225" y="2174875"/>
            <a:ext cx="4597116" cy="3951288"/>
          </a:xfrm>
        </p:spPr>
        <p:txBody>
          <a:bodyPr/>
          <a:lstStyle>
            <a:lvl1pPr>
              <a:defRPr sz="2731"/>
            </a:lvl1pPr>
            <a:lvl2pPr>
              <a:defRPr sz="2276"/>
            </a:lvl2pPr>
            <a:lvl3pPr>
              <a:defRPr sz="2048"/>
            </a:lvl3pPr>
            <a:lvl4pPr>
              <a:defRPr sz="1820"/>
            </a:lvl4pPr>
            <a:lvl5pPr>
              <a:defRPr sz="1820"/>
            </a:lvl5pPr>
            <a:lvl6pPr>
              <a:defRPr sz="1820"/>
            </a:lvl6pPr>
            <a:lvl7pPr>
              <a:defRPr sz="1820"/>
            </a:lvl7pPr>
            <a:lvl8pPr>
              <a:defRPr sz="1820"/>
            </a:lvl8pPr>
            <a:lvl9pPr>
              <a:defRPr sz="18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535113"/>
            <a:ext cx="4598922" cy="639762"/>
          </a:xfrm>
        </p:spPr>
        <p:txBody>
          <a:bodyPr anchor="b"/>
          <a:lstStyle>
            <a:lvl1pPr marL="0" indent="0">
              <a:buNone/>
              <a:defRPr sz="2731" b="1"/>
            </a:lvl1pPr>
            <a:lvl2pPr marL="520198" indent="0">
              <a:buNone/>
              <a:defRPr sz="2276" b="1"/>
            </a:lvl2pPr>
            <a:lvl3pPr marL="1040395" indent="0">
              <a:buNone/>
              <a:defRPr sz="2048" b="1"/>
            </a:lvl3pPr>
            <a:lvl4pPr marL="1560592" indent="0">
              <a:buNone/>
              <a:defRPr sz="1820" b="1"/>
            </a:lvl4pPr>
            <a:lvl5pPr marL="2080789" indent="0">
              <a:buNone/>
              <a:defRPr sz="1820" b="1"/>
            </a:lvl5pPr>
            <a:lvl6pPr marL="2600987" indent="0">
              <a:buNone/>
              <a:defRPr sz="1820" b="1"/>
            </a:lvl6pPr>
            <a:lvl7pPr marL="3121185" indent="0">
              <a:buNone/>
              <a:defRPr sz="1820" b="1"/>
            </a:lvl7pPr>
            <a:lvl8pPr marL="3641382" indent="0">
              <a:buNone/>
              <a:defRPr sz="1820" b="1"/>
            </a:lvl8pPr>
            <a:lvl9pPr marL="4161579" indent="0">
              <a:buNone/>
              <a:defRPr sz="18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85330" y="2174875"/>
            <a:ext cx="4598922" cy="3951288"/>
          </a:xfrm>
        </p:spPr>
        <p:txBody>
          <a:bodyPr/>
          <a:lstStyle>
            <a:lvl1pPr>
              <a:defRPr sz="2731"/>
            </a:lvl1pPr>
            <a:lvl2pPr>
              <a:defRPr sz="2276"/>
            </a:lvl2pPr>
            <a:lvl3pPr>
              <a:defRPr sz="2048"/>
            </a:lvl3pPr>
            <a:lvl4pPr>
              <a:defRPr sz="1820"/>
            </a:lvl4pPr>
            <a:lvl5pPr>
              <a:defRPr sz="1820"/>
            </a:lvl5pPr>
            <a:lvl6pPr>
              <a:defRPr sz="1820"/>
            </a:lvl6pPr>
            <a:lvl7pPr>
              <a:defRPr sz="1820"/>
            </a:lvl7pPr>
            <a:lvl8pPr>
              <a:defRPr sz="1820"/>
            </a:lvl8pPr>
            <a:lvl9pPr>
              <a:defRPr sz="18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5" y="273050"/>
            <a:ext cx="3423001" cy="1162050"/>
          </a:xfrm>
        </p:spPr>
        <p:txBody>
          <a:bodyPr anchor="b"/>
          <a:lstStyle>
            <a:lvl1pPr algn="l">
              <a:defRPr sz="227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861" y="273052"/>
            <a:ext cx="5816390" cy="5853113"/>
          </a:xfrm>
        </p:spPr>
        <p:txBody>
          <a:bodyPr/>
          <a:lstStyle>
            <a:lvl1pPr>
              <a:defRPr sz="3641"/>
            </a:lvl1pPr>
            <a:lvl2pPr>
              <a:defRPr sz="3186"/>
            </a:lvl2pPr>
            <a:lvl3pPr>
              <a:defRPr sz="2731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5" y="1435102"/>
            <a:ext cx="3423001" cy="4691063"/>
          </a:xfrm>
        </p:spPr>
        <p:txBody>
          <a:bodyPr/>
          <a:lstStyle>
            <a:lvl1pPr marL="0" indent="0">
              <a:buNone/>
              <a:defRPr sz="1593"/>
            </a:lvl1pPr>
            <a:lvl2pPr marL="520198" indent="0">
              <a:buNone/>
              <a:defRPr sz="1366"/>
            </a:lvl2pPr>
            <a:lvl3pPr marL="1040395" indent="0">
              <a:buNone/>
              <a:defRPr sz="1138"/>
            </a:lvl3pPr>
            <a:lvl4pPr marL="1560592" indent="0">
              <a:buNone/>
              <a:defRPr sz="1024"/>
            </a:lvl4pPr>
            <a:lvl5pPr marL="2080789" indent="0">
              <a:buNone/>
              <a:defRPr sz="1024"/>
            </a:lvl5pPr>
            <a:lvl6pPr marL="2600987" indent="0">
              <a:buNone/>
              <a:defRPr sz="1024"/>
            </a:lvl6pPr>
            <a:lvl7pPr marL="3121185" indent="0">
              <a:buNone/>
              <a:defRPr sz="1024"/>
            </a:lvl7pPr>
            <a:lvl8pPr marL="3641382" indent="0">
              <a:buNone/>
              <a:defRPr sz="1024"/>
            </a:lvl8pPr>
            <a:lvl9pPr marL="416157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4800600"/>
            <a:ext cx="6242685" cy="566738"/>
          </a:xfrm>
        </p:spPr>
        <p:txBody>
          <a:bodyPr anchor="b"/>
          <a:lstStyle>
            <a:lvl1pPr algn="l">
              <a:defRPr sz="227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612775"/>
            <a:ext cx="6242685" cy="4114800"/>
          </a:xfrm>
        </p:spPr>
        <p:txBody>
          <a:bodyPr/>
          <a:lstStyle>
            <a:lvl1pPr marL="0" indent="0">
              <a:buNone/>
              <a:defRPr sz="3641"/>
            </a:lvl1pPr>
            <a:lvl2pPr marL="520198" indent="0">
              <a:buNone/>
              <a:defRPr sz="3186"/>
            </a:lvl2pPr>
            <a:lvl3pPr marL="1040395" indent="0">
              <a:buNone/>
              <a:defRPr sz="2731"/>
            </a:lvl3pPr>
            <a:lvl4pPr marL="1560592" indent="0">
              <a:buNone/>
              <a:defRPr sz="2276"/>
            </a:lvl4pPr>
            <a:lvl5pPr marL="2080789" indent="0">
              <a:buNone/>
              <a:defRPr sz="2276"/>
            </a:lvl5pPr>
            <a:lvl6pPr marL="2600987" indent="0">
              <a:buNone/>
              <a:defRPr sz="2276"/>
            </a:lvl6pPr>
            <a:lvl7pPr marL="3121185" indent="0">
              <a:buNone/>
              <a:defRPr sz="2276"/>
            </a:lvl7pPr>
            <a:lvl8pPr marL="3641382" indent="0">
              <a:buNone/>
              <a:defRPr sz="2276"/>
            </a:lvl8pPr>
            <a:lvl9pPr marL="4161579" indent="0">
              <a:buNone/>
              <a:defRPr sz="227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5367338"/>
            <a:ext cx="6242685" cy="804862"/>
          </a:xfrm>
        </p:spPr>
        <p:txBody>
          <a:bodyPr/>
          <a:lstStyle>
            <a:lvl1pPr marL="0" indent="0">
              <a:buNone/>
              <a:defRPr sz="1593"/>
            </a:lvl1pPr>
            <a:lvl2pPr marL="520198" indent="0">
              <a:buNone/>
              <a:defRPr sz="1366"/>
            </a:lvl2pPr>
            <a:lvl3pPr marL="1040395" indent="0">
              <a:buNone/>
              <a:defRPr sz="1138"/>
            </a:lvl3pPr>
            <a:lvl4pPr marL="1560592" indent="0">
              <a:buNone/>
              <a:defRPr sz="1024"/>
            </a:lvl4pPr>
            <a:lvl5pPr marL="2080789" indent="0">
              <a:buNone/>
              <a:defRPr sz="1024"/>
            </a:lvl5pPr>
            <a:lvl6pPr marL="2600987" indent="0">
              <a:buNone/>
              <a:defRPr sz="1024"/>
            </a:lvl6pPr>
            <a:lvl7pPr marL="3121185" indent="0">
              <a:buNone/>
              <a:defRPr sz="1024"/>
            </a:lvl7pPr>
            <a:lvl8pPr marL="3641382" indent="0">
              <a:buNone/>
              <a:defRPr sz="1024"/>
            </a:lvl8pPr>
            <a:lvl9pPr marL="416157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5" y="274638"/>
            <a:ext cx="93640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5" y="1600202"/>
            <a:ext cx="936402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3" y="6356352"/>
            <a:ext cx="24277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6356352"/>
            <a:ext cx="3294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1" y="6356352"/>
            <a:ext cx="24277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0395" rtl="0" eaLnBrk="1" latinLnBrk="0" hangingPunct="1">
        <a:spcBef>
          <a:spcPct val="0"/>
        </a:spcBef>
        <a:buNone/>
        <a:defRPr sz="50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148" indent="-390148" algn="l" defTabSz="1040395" rtl="0" eaLnBrk="1" latinLnBrk="0" hangingPunct="1">
        <a:spcBef>
          <a:spcPct val="20000"/>
        </a:spcBef>
        <a:buFont typeface="Arial" pitchFamily="34" charset="0"/>
        <a:buChar char="•"/>
        <a:defRPr sz="3641" kern="1200">
          <a:solidFill>
            <a:schemeClr val="tx1"/>
          </a:solidFill>
          <a:latin typeface="+mn-lt"/>
          <a:ea typeface="+mn-ea"/>
          <a:cs typeface="+mn-cs"/>
        </a:defRPr>
      </a:lvl1pPr>
      <a:lvl2pPr marL="845321" indent="-325123" algn="l" defTabSz="1040395" rtl="0" eaLnBrk="1" latinLnBrk="0" hangingPunct="1">
        <a:spcBef>
          <a:spcPct val="20000"/>
        </a:spcBef>
        <a:buFont typeface="Arial" pitchFamily="34" charset="0"/>
        <a:buChar char="–"/>
        <a:defRPr sz="3186" kern="1200">
          <a:solidFill>
            <a:schemeClr val="tx1"/>
          </a:solidFill>
          <a:latin typeface="+mn-lt"/>
          <a:ea typeface="+mn-ea"/>
          <a:cs typeface="+mn-cs"/>
        </a:defRPr>
      </a:lvl2pPr>
      <a:lvl3pPr marL="1300494" indent="-260098" algn="l" defTabSz="1040395" rtl="0" eaLnBrk="1" latinLnBrk="0" hangingPunct="1">
        <a:spcBef>
          <a:spcPct val="20000"/>
        </a:spcBef>
        <a:buFont typeface="Arial" pitchFamily="34" charset="0"/>
        <a:buChar char="•"/>
        <a:defRPr sz="2731" kern="1200">
          <a:solidFill>
            <a:schemeClr val="tx1"/>
          </a:solidFill>
          <a:latin typeface="+mn-lt"/>
          <a:ea typeface="+mn-ea"/>
          <a:cs typeface="+mn-cs"/>
        </a:defRPr>
      </a:lvl3pPr>
      <a:lvl4pPr marL="1820691" indent="-260098" algn="l" defTabSz="1040395" rtl="0" eaLnBrk="1" latinLnBrk="0" hangingPunct="1">
        <a:spcBef>
          <a:spcPct val="20000"/>
        </a:spcBef>
        <a:buFont typeface="Arial" pitchFamily="34" charset="0"/>
        <a:buChar char="–"/>
        <a:defRPr sz="2276" kern="1200">
          <a:solidFill>
            <a:schemeClr val="tx1"/>
          </a:solidFill>
          <a:latin typeface="+mn-lt"/>
          <a:ea typeface="+mn-ea"/>
          <a:cs typeface="+mn-cs"/>
        </a:defRPr>
      </a:lvl4pPr>
      <a:lvl5pPr marL="2340889" indent="-260098" algn="l" defTabSz="1040395" rtl="0" eaLnBrk="1" latinLnBrk="0" hangingPunct="1">
        <a:spcBef>
          <a:spcPct val="20000"/>
        </a:spcBef>
        <a:buFont typeface="Arial" pitchFamily="34" charset="0"/>
        <a:buChar char="»"/>
        <a:defRPr sz="2276" kern="1200">
          <a:solidFill>
            <a:schemeClr val="tx1"/>
          </a:solidFill>
          <a:latin typeface="+mn-lt"/>
          <a:ea typeface="+mn-ea"/>
          <a:cs typeface="+mn-cs"/>
        </a:defRPr>
      </a:lvl5pPr>
      <a:lvl6pPr marL="2861085" indent="-260098" algn="l" defTabSz="1040395" rtl="0" eaLnBrk="1" latinLnBrk="0" hangingPunct="1">
        <a:spcBef>
          <a:spcPct val="20000"/>
        </a:spcBef>
        <a:buFont typeface="Arial" pitchFamily="34" charset="0"/>
        <a:buChar char="•"/>
        <a:defRPr sz="2276" kern="1200">
          <a:solidFill>
            <a:schemeClr val="tx1"/>
          </a:solidFill>
          <a:latin typeface="+mn-lt"/>
          <a:ea typeface="+mn-ea"/>
          <a:cs typeface="+mn-cs"/>
        </a:defRPr>
      </a:lvl6pPr>
      <a:lvl7pPr marL="3381283" indent="-260098" algn="l" defTabSz="1040395" rtl="0" eaLnBrk="1" latinLnBrk="0" hangingPunct="1">
        <a:spcBef>
          <a:spcPct val="20000"/>
        </a:spcBef>
        <a:buFont typeface="Arial" pitchFamily="34" charset="0"/>
        <a:buChar char="•"/>
        <a:defRPr sz="2276" kern="1200">
          <a:solidFill>
            <a:schemeClr val="tx1"/>
          </a:solidFill>
          <a:latin typeface="+mn-lt"/>
          <a:ea typeface="+mn-ea"/>
          <a:cs typeface="+mn-cs"/>
        </a:defRPr>
      </a:lvl7pPr>
      <a:lvl8pPr marL="3901481" indent="-260098" algn="l" defTabSz="1040395" rtl="0" eaLnBrk="1" latinLnBrk="0" hangingPunct="1">
        <a:spcBef>
          <a:spcPct val="20000"/>
        </a:spcBef>
        <a:buFont typeface="Arial" pitchFamily="34" charset="0"/>
        <a:buChar char="•"/>
        <a:defRPr sz="2276" kern="1200">
          <a:solidFill>
            <a:schemeClr val="tx1"/>
          </a:solidFill>
          <a:latin typeface="+mn-lt"/>
          <a:ea typeface="+mn-ea"/>
          <a:cs typeface="+mn-cs"/>
        </a:defRPr>
      </a:lvl8pPr>
      <a:lvl9pPr marL="4421678" indent="-260098" algn="l" defTabSz="1040395" rtl="0" eaLnBrk="1" latinLnBrk="0" hangingPunct="1">
        <a:spcBef>
          <a:spcPct val="20000"/>
        </a:spcBef>
        <a:buFont typeface="Arial" pitchFamily="34" charset="0"/>
        <a:buChar char="•"/>
        <a:defRPr sz="2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20198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1040395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560592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2080789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2600987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6pPr>
      <a:lvl7pPr marL="3121185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7pPr>
      <a:lvl8pPr marL="3641382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8pPr>
      <a:lvl9pPr marL="4161579" algn="l" defTabSz="1040395" rtl="0" eaLnBrk="1" latinLnBrk="0" hangingPunct="1">
        <a:defRPr sz="20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09584" y="-67009"/>
            <a:ext cx="7128267" cy="93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</a:pPr>
            <a:r>
              <a:rPr lang="ru-RU" sz="5461" b="1" i="1" dirty="0">
                <a:solidFill>
                  <a:srgbClr val="7030A0"/>
                </a:solidFill>
                <a:latin typeface="Times New Roman" pitchFamily="18" charset="0"/>
                <a:ea typeface="+mj-ea"/>
                <a:cs typeface="Mongolian Baiti" pitchFamily="66" charset="0"/>
              </a:rPr>
              <a:t>Пчёлы – наши друзья</a:t>
            </a:r>
            <a:endParaRPr lang="ru-RU" sz="5007" b="1" i="1" dirty="0">
              <a:solidFill>
                <a:srgbClr val="7030A0"/>
              </a:solidFill>
              <a:latin typeface="Times New Roman" pitchFamily="18" charset="0"/>
              <a:ea typeface="+mj-ea"/>
              <a:cs typeface="Mongolian Baiti" pitchFamily="66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C77DDA-C938-43D4-1721-400225990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56" y="1026103"/>
            <a:ext cx="9516125" cy="591395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AA207CA-27F2-6AD2-C0B9-D3B7A1176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53" y="825401"/>
            <a:ext cx="7269334" cy="59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8ABAD5-A375-E58A-3074-B629AD144B3B}"/>
              </a:ext>
            </a:extLst>
          </p:cNvPr>
          <p:cNvSpPr txBox="1"/>
          <p:nvPr/>
        </p:nvSpPr>
        <p:spPr>
          <a:xfrm>
            <a:off x="7812187" y="5017279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Выполнила: воспитатель </a:t>
            </a:r>
            <a:r>
              <a:rPr lang="ru-RU" dirty="0"/>
              <a:t>группы </a:t>
            </a:r>
            <a:r>
              <a:rPr lang="ru-RU" dirty="0" smtClean="0"/>
              <a:t>«</a:t>
            </a:r>
            <a:r>
              <a:rPr lang="ru-RU" dirty="0" smtClean="0"/>
              <a:t>Гномики</a:t>
            </a:r>
            <a:r>
              <a:rPr lang="ru-RU" dirty="0" smtClean="0"/>
              <a:t>» </a:t>
            </a:r>
            <a:endParaRPr lang="ru-RU" dirty="0"/>
          </a:p>
          <a:p>
            <a:r>
              <a:rPr lang="ru-RU" dirty="0" smtClean="0"/>
              <a:t>Калашникова Е.Ю.</a:t>
            </a:r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750C727-5FCF-A78C-9C51-0535D960CE22}"/>
              </a:ext>
            </a:extLst>
          </p:cNvPr>
          <p:cNvSpPr/>
          <p:nvPr/>
        </p:nvSpPr>
        <p:spPr>
          <a:xfrm>
            <a:off x="7812187" y="5017279"/>
            <a:ext cx="2592288" cy="1580073"/>
          </a:xfrm>
          <a:prstGeom prst="roundRect">
            <a:avLst/>
          </a:prstGeom>
          <a:noFill/>
          <a:ln w="57150">
            <a:solidFill>
              <a:srgbClr val="0068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31" dirty="0">
                <a:latin typeface="Times New Roman" pitchFamily="18" charset="0"/>
                <a:cs typeface="Times New Roman" pitchFamily="18" charset="0"/>
              </a:rPr>
              <a:t>Пчёлы охранники: которые не пускают чужаков в домик и следят за порядком.</a:t>
            </a:r>
          </a:p>
        </p:txBody>
      </p:sp>
      <p:pic>
        <p:nvPicPr>
          <p:cNvPr id="4" name="Содержимое 3" descr="пчёлы охранн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6959" y="1640719"/>
            <a:ext cx="7640840" cy="5031772"/>
          </a:xfrm>
        </p:spPr>
      </p:pic>
    </p:spTree>
  </p:cSld>
  <p:clrMapOvr>
    <a:masterClrMapping/>
  </p:clrMapOvr>
  <p:transition advTm="10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31" dirty="0">
                <a:latin typeface="Times New Roman" pitchFamily="18" charset="0"/>
                <a:cs typeface="Times New Roman" pitchFamily="18" charset="0"/>
              </a:rPr>
              <a:t>Пчёлы уборщики: которые убираются в улье и смотрят за порядком.</a:t>
            </a:r>
          </a:p>
        </p:txBody>
      </p:sp>
      <p:pic>
        <p:nvPicPr>
          <p:cNvPr id="4" name="Содержимое 3" descr="уборщ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443" y="1478148"/>
            <a:ext cx="6944431" cy="5202274"/>
          </a:xfrm>
        </p:spPr>
      </p:pic>
    </p:spTree>
  </p:cSld>
  <p:clrMapOvr>
    <a:masterClrMapping/>
  </p:clrMapOvr>
  <p:transition advTm="10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3" y="-161989"/>
            <a:ext cx="9315289" cy="827281"/>
          </a:xfrm>
        </p:spPr>
        <p:txBody>
          <a:bodyPr>
            <a:normAutofit fontScale="90000"/>
          </a:bodyPr>
          <a:lstStyle/>
          <a:p>
            <a:r>
              <a:rPr lang="ru-RU" sz="5007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Строение пчелы</a:t>
            </a:r>
          </a:p>
        </p:txBody>
      </p:sp>
      <p:pic>
        <p:nvPicPr>
          <p:cNvPr id="4" name="Содержимое 3" descr="строение пчелы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714525" y="2291002"/>
            <a:ext cx="5158559" cy="479584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20223" y="502722"/>
            <a:ext cx="9640431" cy="5995238"/>
          </a:xfrm>
        </p:spPr>
        <p:txBody>
          <a:bodyPr>
            <a:normAutofit/>
          </a:bodyPr>
          <a:lstStyle/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Обычная медоносная пчела состоит из головы, на которой расположена пара усиков, грудной части, брюшка с жалящим отделом. Усиками пчела определяет, какой цветок перед ней находится. На туловище расположены три пары лапок, а сверху две пары крыльев. Каждая лапка заканчивается крючком, чтобы было удобно держаться на цветке или стебле.</a:t>
            </a:r>
          </a:p>
          <a:p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На голове расположены два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сложных глаза, в которых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находится много маленьких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глазиков. В верхней части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головы расположены ещё два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маленьких глаза для большего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обзора. Всё туловище покрыто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тоненькими ворсинками.</a:t>
            </a:r>
          </a:p>
        </p:txBody>
      </p:sp>
    </p:spTree>
  </p:cSld>
  <p:clrMapOvr>
    <a:masterClrMapping/>
  </p:clrMapOvr>
  <p:transition advTm="2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8390" y="73826"/>
            <a:ext cx="9364028" cy="1143000"/>
          </a:xfrm>
        </p:spPr>
        <p:txBody>
          <a:bodyPr>
            <a:normAutofit/>
          </a:bodyPr>
          <a:lstStyle/>
          <a:p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Жало пчелы</a:t>
            </a:r>
          </a:p>
        </p:txBody>
      </p:sp>
      <p:pic>
        <p:nvPicPr>
          <p:cNvPr id="13" name="Содержимое 12" descr="жало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7876" y="1196752"/>
            <a:ext cx="4785147" cy="3531894"/>
          </a:xfrm>
        </p:spPr>
      </p:pic>
      <p:pic>
        <p:nvPicPr>
          <p:cNvPr id="14" name="Содержимое 13" descr="жало пчёлки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1453" y="2708920"/>
            <a:ext cx="4887763" cy="3312368"/>
          </a:xfrm>
        </p:spPr>
      </p:pic>
    </p:spTree>
  </p:cSld>
  <p:clrMapOvr>
    <a:masterClrMapping/>
  </p:clrMapOvr>
  <p:transition advTm="10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-160182"/>
            <a:ext cx="9364028" cy="90676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Пчелиный дом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20224" y="746578"/>
            <a:ext cx="4597116" cy="4470703"/>
          </a:xfrm>
        </p:spPr>
        <p:txBody>
          <a:bodyPr>
            <a:normAutofit fontScale="25000" lnSpcReduction="20000"/>
          </a:bodyPr>
          <a:lstStyle/>
          <a:p>
            <a:r>
              <a:rPr lang="ru-RU" sz="9102" b="0" dirty="0">
                <a:latin typeface="Times New Roman" pitchFamily="18" charset="0"/>
                <a:cs typeface="Times New Roman" pitchFamily="18" charset="0"/>
              </a:rPr>
              <a:t>Домашние пчёлы могут жить </a:t>
            </a:r>
          </a:p>
          <a:p>
            <a:r>
              <a:rPr lang="ru-RU" sz="9102" b="0" dirty="0">
                <a:latin typeface="Times New Roman" pitchFamily="18" charset="0"/>
                <a:cs typeface="Times New Roman" pitchFamily="18" charset="0"/>
              </a:rPr>
              <a:t>во всех укромных местах, в которых не попадает свет и влага и где можно построить гнездо. Но в основном человек </a:t>
            </a:r>
          </a:p>
          <a:p>
            <a:r>
              <a:rPr lang="ru-RU" sz="9102" b="0" dirty="0">
                <a:latin typeface="Times New Roman" pitchFamily="18" charset="0"/>
                <a:cs typeface="Times New Roman" pitchFamily="18" charset="0"/>
              </a:rPr>
              <a:t>для них строит домики «Ульи» </a:t>
            </a:r>
          </a:p>
          <a:p>
            <a:r>
              <a:rPr lang="ru-RU" sz="9102" b="0" dirty="0">
                <a:latin typeface="Times New Roman" pitchFamily="18" charset="0"/>
                <a:cs typeface="Times New Roman" pitchFamily="18" charset="0"/>
              </a:rPr>
              <a:t>и следит за ними. В ульи вставляются заготовки для </a:t>
            </a:r>
          </a:p>
          <a:p>
            <a:r>
              <a:rPr lang="ru-RU" sz="9102" b="0" dirty="0">
                <a:latin typeface="Times New Roman" pitchFamily="18" charset="0"/>
                <a:cs typeface="Times New Roman" pitchFamily="18" charset="0"/>
              </a:rPr>
              <a:t>сот и пчёлы без проблем могут сделать из него гнездо. Соты строятся пчёлами из воска и имеют форму шестиугольника.</a:t>
            </a:r>
          </a:p>
          <a:p>
            <a:endParaRPr lang="ru-RU" sz="2276" b="0" dirty="0">
              <a:latin typeface="Times New Roman" pitchFamily="18" charset="0"/>
              <a:cs typeface="Times New Roman" pitchFamily="18" charset="0"/>
            </a:endParaRPr>
          </a:p>
          <a:p>
            <a:endParaRPr lang="ru-RU" sz="2276" b="0" dirty="0">
              <a:latin typeface="Times New Roman" pitchFamily="18" charset="0"/>
              <a:cs typeface="Times New Roman" pitchFamily="18" charset="0"/>
            </a:endParaRPr>
          </a:p>
          <a:p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endParaRPr lang="ru-RU" sz="2276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285329" y="1274046"/>
            <a:ext cx="4598922" cy="5812803"/>
          </a:xfrm>
        </p:spPr>
        <p:txBody>
          <a:bodyPr>
            <a:normAutofit/>
          </a:bodyPr>
          <a:lstStyle/>
          <a:p>
            <a:r>
              <a:rPr lang="ru-RU" sz="2276" b="0" dirty="0">
                <a:latin typeface="Times New Roman" pitchFamily="18" charset="0"/>
                <a:cs typeface="Times New Roman" pitchFamily="18" charset="0"/>
              </a:rPr>
              <a:t>В самом укромном месте располагается пчелиная матка. Возле улья, на земле, часто можно увидеть мёртвых пчёл, их вытаскивают пчёлы уборщики. Вообще пчёлы очень чистоплотные и уделяют гигиене много времени.</a:t>
            </a:r>
          </a:p>
          <a:p>
            <a:endParaRPr lang="ru-RU" dirty="0"/>
          </a:p>
        </p:txBody>
      </p:sp>
      <p:pic>
        <p:nvPicPr>
          <p:cNvPr id="9" name="Содержимое 8" descr="соты 2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788245" y="4810854"/>
            <a:ext cx="2275995" cy="2194709"/>
          </a:xfrm>
        </p:spPr>
      </p:pic>
      <p:pic>
        <p:nvPicPr>
          <p:cNvPr id="10" name="Содержимое 9" descr="улий 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71236" y="909148"/>
            <a:ext cx="2763708" cy="2763708"/>
          </a:xfrm>
        </p:spPr>
      </p:pic>
    </p:spTree>
  </p:cSld>
  <p:clrMapOvr>
    <a:masterClrMapping/>
  </p:clrMapOvr>
  <p:transition advTm="2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AA8FD1B-FF4F-28C5-0388-BB575D2BA7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16" t="25380" r="56921" b="50000"/>
          <a:stretch/>
        </p:blipFill>
        <p:spPr>
          <a:xfrm>
            <a:off x="227702" y="255577"/>
            <a:ext cx="4906828" cy="32712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D7FB45-6E5E-59E8-C844-A84F29FAA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4149" r="32006" b="50000"/>
          <a:stretch/>
        </p:blipFill>
        <p:spPr>
          <a:xfrm>
            <a:off x="5418261" y="155988"/>
            <a:ext cx="4758512" cy="33541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E71F1F-5599-9466-9274-300BD9EBA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24" t="57385" r="54845" b="18875"/>
          <a:stretch/>
        </p:blipFill>
        <p:spPr>
          <a:xfrm>
            <a:off x="284782" y="3755085"/>
            <a:ext cx="4701432" cy="28473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D5070DA-1C12-70BD-5758-FB4C80DCE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40" t="58617" r="31313" b="18447"/>
          <a:stretch/>
        </p:blipFill>
        <p:spPr>
          <a:xfrm>
            <a:off x="5202237" y="3698186"/>
            <a:ext cx="5040560" cy="295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47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0223" y="-161988"/>
            <a:ext cx="9315289" cy="908566"/>
          </a:xfrm>
        </p:spPr>
        <p:txBody>
          <a:bodyPr>
            <a:normAutofit/>
          </a:bodyPr>
          <a:lstStyle/>
          <a:p>
            <a:r>
              <a:rPr lang="ru-RU" sz="5007" i="1" dirty="0">
                <a:solidFill>
                  <a:srgbClr val="00682F"/>
                </a:solidFill>
              </a:rPr>
              <a:t>Стадия развития личинки</a:t>
            </a:r>
          </a:p>
        </p:txBody>
      </p:sp>
      <p:pic>
        <p:nvPicPr>
          <p:cNvPr id="10" name="Содержимое 9" descr="развитие личино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6960" y="3754143"/>
            <a:ext cx="7315697" cy="3304257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20225" y="502722"/>
            <a:ext cx="9559145" cy="5995238"/>
          </a:xfrm>
        </p:spPr>
        <p:txBody>
          <a:bodyPr>
            <a:normAutofit/>
          </a:bodyPr>
          <a:lstStyle/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Матка откладывает яйца очень избирательно. Она сначала засунет голову в ячейку, чтобы проверить её чистоту. Если матке что то не понравится, она перейдёт к следующей ячейке. Через некоторое время из яйца вылупляется личинка, которая буквально плавает в маточном молочке, ежедневно доставляемое пчёлами кормилицами. Кожица личинки настолько тонкая, что почти видны её внутренности. Когда личинка подрастает и будет готова к стадии куколки, взрослые пчёлы запечатывают ячейку воском, а когда из куколки выходит пчела, то она самостоятельно прогрызает восковую крышку и выходит наружу.</a:t>
            </a:r>
          </a:p>
        </p:txBody>
      </p:sp>
    </p:spTree>
  </p:cSld>
  <p:clrMapOvr>
    <a:masterClrMapping/>
  </p:clrMapOvr>
  <p:transition advTm="2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Различие пчелы от осы, шмеля и шершня</a:t>
            </a:r>
          </a:p>
        </p:txBody>
      </p:sp>
      <p:pic>
        <p:nvPicPr>
          <p:cNvPr id="7" name="Содержимое 6" descr="особ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20" y="1965860"/>
            <a:ext cx="9908047" cy="3332707"/>
          </a:xfrm>
        </p:spPr>
      </p:pic>
    </p:spTree>
  </p:cSld>
  <p:clrMapOvr>
    <a:masterClrMapping/>
  </p:clrMapOvr>
  <p:transition advTm="10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0224" y="-160182"/>
            <a:ext cx="9364028" cy="744188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Пчела в полёте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20224" y="746578"/>
            <a:ext cx="9477860" cy="57513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Скорость пчелы достигает 20 км/час. Пчела не способна летать на длинные расстояния, но полететь от улья за несколько км. в поисках пыльцы она вполне может. При сборе пыльцы она буквально замирает в воздухе над цветком. Примерно треть своей жизни пчела проводит в полёте. При полёте пчела очень хорошо определяет направления ветра и летит против ветра на запах пыльцы и нектара.</a:t>
            </a:r>
          </a:p>
        </p:txBody>
      </p:sp>
      <p:pic>
        <p:nvPicPr>
          <p:cNvPr id="7" name="Содержимое 6" descr="пчела в полёте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75958" y="2941287"/>
            <a:ext cx="5446130" cy="4078705"/>
          </a:xfrm>
        </p:spPr>
      </p:pic>
    </p:spTree>
  </p:cSld>
  <p:clrMapOvr>
    <a:masterClrMapping/>
  </p:clrMapOvr>
  <p:transition advTm="2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-160182"/>
            <a:ext cx="9364028" cy="906760"/>
          </a:xfrm>
        </p:spPr>
        <p:txBody>
          <a:bodyPr/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Пчела – сборщик мёда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46578"/>
            <a:ext cx="10160654" cy="57513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Пчела  отлично приспособилась для переноса небольшого груза. Задние лапки приспособлены для переноса перги. На ворсинках, которые находятся на теле, оседает много пыльцы и пчела сгребает её своими лапками. Вся пыльца собирается на задних лапках, в виде небольших чемоданчиков, которые она доставляет в улей.</a:t>
            </a:r>
          </a:p>
          <a:p>
            <a:pPr>
              <a:buNone/>
            </a:pPr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Для сбора нектара пчела использует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хоботок, который она вставляет в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цветок. Нектар сохраняется в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небольшой полости рта. В улье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пчела через хоботок выталкивает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готовый  мёд в соты. Трудится пчела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целыё день, особенно когда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начинается большой поток пыльцы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и нектара.</a:t>
            </a:r>
          </a:p>
        </p:txBody>
      </p:sp>
      <p:pic>
        <p:nvPicPr>
          <p:cNvPr id="5" name="Содержимое 4" descr="пчела собирает мёд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20952" y="2697430"/>
            <a:ext cx="5056167" cy="3495278"/>
          </a:xfrm>
        </p:spPr>
      </p:pic>
    </p:spTree>
  </p:cSld>
  <p:clrMapOvr>
    <a:masterClrMapping/>
  </p:clrMapOvr>
  <p:transition advTm="2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1384" y="-161989"/>
            <a:ext cx="5527416" cy="989852"/>
          </a:xfrm>
        </p:spPr>
        <p:txBody>
          <a:bodyPr/>
          <a:lstStyle/>
          <a:p>
            <a:r>
              <a:rPr lang="ru-RU" sz="546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      Пчела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Содержимое 7" descr="пч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240" y="2453574"/>
            <a:ext cx="6141533" cy="3982990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243819" y="827864"/>
            <a:ext cx="9998121" cy="625898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Пчелу знают абсолютно все, потому как обитает она на всех материках, исключая только самые холодные регионы. Это трудолюбивое насекомое часто ставится в пример людям. Пчёлы собирают для нас мёд и не подозревают об этом. Они приносят столько пользы, что её трудно переоценить.</a:t>
            </a:r>
          </a:p>
          <a:p>
            <a:pPr algn="just"/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Практически все вещества,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которые выделяются пчелой,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очень полезны. Человек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давным-давно её приручил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и пользуется благами не одну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сотню лет. Даже в пещерах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находили рисунки оставленные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пещерными людьми, которым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тысячи лет. Всё это доказывает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огромное влияние этого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насекомого на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жизнь человека.</a:t>
            </a:r>
          </a:p>
        </p:txBody>
      </p:sp>
    </p:spTree>
  </p:cSld>
  <p:clrMapOvr>
    <a:masterClrMapping/>
  </p:clrMapOvr>
  <p:transition advClick="0" advTm="2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Пчела - танцор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48105"/>
            <a:ext cx="10079370" cy="514985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Иногда бывает, что пчела находит неподалёку от улья много растений с пыльцой и нектаром и тогда она прилетает к улью и начинает кружить вокруг него или бродить по сотам внутри него. Таким образом она исполняет танец, который сигнализирует о том, что неподалёку есть много запасов.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Когда пчёлы её заметили, она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вылетает из улья и показывает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им свою находку. Так поступают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практически все пчёлы, когда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находят хорошие места. У каждой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пчелиной семьи наблюдаются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свои особенности при исполнении </a:t>
            </a:r>
          </a:p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танца.</a:t>
            </a:r>
          </a:p>
        </p:txBody>
      </p:sp>
      <p:pic>
        <p:nvPicPr>
          <p:cNvPr id="5" name="Содержимое 4" descr="пчела собирает пыльцу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77095" y="2697430"/>
            <a:ext cx="5283560" cy="3767602"/>
          </a:xfrm>
        </p:spPr>
      </p:pic>
    </p:spTree>
  </p:cSld>
  <p:clrMapOvr>
    <a:masterClrMapping/>
  </p:clrMapOvr>
  <p:transition advTm="25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Пчёлы – кормилицы и маточное молочко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48105"/>
            <a:ext cx="10079370" cy="51498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Это особые пчёлы, у которых имеется важная особенность – они производят специальное маточное молочко, которое образуется в их верхнечелюстной железе. Это белая масса, похожая на кисель, которая имеет резкий запах и сложный состав. Маточное молочко предназначено для питания личинок, а пчелиная матка питается молочком всю жизнь</a:t>
            </a:r>
          </a:p>
        </p:txBody>
      </p:sp>
      <p:pic>
        <p:nvPicPr>
          <p:cNvPr id="9" name="Содержимое 8" descr="молочко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50816" y="3591572"/>
            <a:ext cx="5202274" cy="3413993"/>
          </a:xfrm>
        </p:spPr>
      </p:pic>
    </p:spTree>
  </p:cSld>
  <p:clrMapOvr>
    <a:masterClrMapping/>
  </p:clrMapOvr>
  <p:transition advTm="20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-160182"/>
            <a:ext cx="9364028" cy="74418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Польза от пчёл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02722"/>
            <a:ext cx="10079370" cy="59952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   В первую очередь пчёлы опыляют растения. Без опыления растения не смогут размножаться. Человек использует пчёл для добывания мёда, воска и другой продукции. От пчелы полезно практически всё, даже её помёт – прополис, которым она заделывает на зиму все щели. Некоторые вещества используют в медицине. Дикие пчёлы сильно влияют на жизнь леса, а особенно на липы. Мёд от диких пчёл очень полезен. Они устраивают гнёзда в дуплах деревьев на высоте 5-ти этажного дома.</a:t>
            </a:r>
          </a:p>
        </p:txBody>
      </p:sp>
      <p:pic>
        <p:nvPicPr>
          <p:cNvPr id="9" name="Содержимое 8" descr="м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69530" y="3429000"/>
            <a:ext cx="5689987" cy="3628819"/>
          </a:xfrm>
        </p:spPr>
      </p:pic>
    </p:spTree>
  </p:cSld>
  <p:clrMapOvr>
    <a:masterClrMapping/>
  </p:clrMapOvr>
  <p:transition advTm="20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-160182"/>
            <a:ext cx="9364028" cy="74418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Укусы пчелы</a:t>
            </a:r>
          </a:p>
        </p:txBody>
      </p:sp>
      <p:pic>
        <p:nvPicPr>
          <p:cNvPr id="6" name="Содержимое 5" descr="укус на теле человек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8962" y="4485712"/>
            <a:ext cx="3369568" cy="2519852"/>
          </a:xfrm>
        </p:spPr>
      </p:pic>
      <p:pic>
        <p:nvPicPr>
          <p:cNvPr id="5" name="Содержимое 4" descr="укус пчелы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27380" y="4485713"/>
            <a:ext cx="3830747" cy="2601125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4294967295"/>
          </p:nvPr>
        </p:nvSpPr>
        <p:spPr>
          <a:xfrm>
            <a:off x="0" y="96294"/>
            <a:ext cx="9721681" cy="365784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76" dirty="0">
                <a:latin typeface="Times New Roman" pitchFamily="18" charset="0"/>
                <a:cs typeface="Times New Roman" pitchFamily="18" charset="0"/>
              </a:rPr>
            </a:br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20" dirty="0">
                <a:latin typeface="Times New Roman" pitchFamily="18" charset="0"/>
                <a:cs typeface="Times New Roman" pitchFamily="18" charset="0"/>
              </a:rPr>
              <a:t>Для одних укус пчёл это польза, а для других это вредно. Однако, для людей, страдающих аллергией на пчелиный яд, укус пчелы, осы, шмеля или шершня может стать реальной угрозой для жизни</a:t>
            </a:r>
          </a:p>
          <a:p>
            <a:pPr algn="just">
              <a:buNone/>
            </a:pPr>
            <a:r>
              <a:rPr lang="ru-RU" sz="1820" dirty="0">
                <a:latin typeface="Times New Roman" pitchFamily="18" charset="0"/>
                <a:cs typeface="Times New Roman" pitchFamily="18" charset="0"/>
              </a:rPr>
              <a:t>            Пчелы очень восприимчивы к резким запахам, от которых они приходят в сильное возбуждение. Их раздражает запах кремов, духов, одеколона, алкоголя, чеснока, лука, пота, бензина, керосина.</a:t>
            </a:r>
            <a:br>
              <a:rPr lang="ru-RU" sz="1820" dirty="0">
                <a:latin typeface="Times New Roman" pitchFamily="18" charset="0"/>
                <a:cs typeface="Times New Roman" pitchFamily="18" charset="0"/>
              </a:rPr>
            </a:br>
            <a:r>
              <a:rPr lang="ru-RU" sz="1820" dirty="0">
                <a:latin typeface="Times New Roman" pitchFamily="18" charset="0"/>
                <a:cs typeface="Times New Roman" pitchFamily="18" charset="0"/>
              </a:rPr>
              <a:t>Кроме того, раздражают пчел резкие и быстрые движения, которые воспринимаются ими как угроза.                 При этом нападение и укус пчел — естественная оборонительная реакция пчел. Если пчела начинает кружиться вокруг вас, то не отмахивайтесь от нее, а остановитесь и подождите, пока она не улетит. Многие стараются поймать и раздавить пчелу, спасаясь тем самым от укуса  пчел. Делать этого нельзя, так как вместе с пчелой вы раздавите и резервуар с пчелиным ядом, запах которого очень раздражает пчел. Резкий запах яда — сигнал опасности для пчел. И в этот момент они очень агрессивны.</a:t>
            </a:r>
            <a:br>
              <a:rPr lang="ru-RU" sz="1820" dirty="0">
                <a:latin typeface="Times New Roman" pitchFamily="18" charset="0"/>
                <a:cs typeface="Times New Roman" pitchFamily="18" charset="0"/>
              </a:rPr>
            </a:br>
            <a:endParaRPr lang="ru-RU" sz="182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0224" y="502721"/>
            <a:ext cx="9364028" cy="1625711"/>
          </a:xfrm>
        </p:spPr>
        <p:txBody>
          <a:bodyPr/>
          <a:lstStyle/>
          <a:p>
            <a:r>
              <a:rPr lang="ru-RU" dirty="0">
                <a:solidFill>
                  <a:srgbClr val="00682F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4" name="Содержимое 3" descr="пчела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1384" y="2372289"/>
            <a:ext cx="3489852" cy="4191722"/>
          </a:xfrm>
        </p:spPr>
      </p:pic>
    </p:spTree>
  </p:cSld>
  <p:clrMapOvr>
    <a:masterClrMapping/>
  </p:clrMapOvr>
  <p:transition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34" y="7232"/>
            <a:ext cx="8665005" cy="745996"/>
          </a:xfrm>
        </p:spPr>
        <p:txBody>
          <a:bodyPr>
            <a:noAutofit/>
          </a:bodyPr>
          <a:lstStyle/>
          <a:p>
            <a:r>
              <a:rPr lang="ru-RU" sz="546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Особенная пчела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21" y="620687"/>
            <a:ext cx="9916835" cy="6547447"/>
          </a:xfrm>
        </p:spPr>
        <p:txBody>
          <a:bodyPr>
            <a:normAutofit/>
          </a:bodyPr>
          <a:lstStyle/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Пчела очень интересное создание. Она строит свои дома на деревьях или подходящих укромных местах для этого. Она участвует в опылении многих растений, из которых добывает нектар и пыльцу. Из веществ, производимых пчелой, делают медицинские препараты.  Жизнь пчелиной семьи уже давно исследуется и изучается учёными из многих стран.</a:t>
            </a:r>
          </a:p>
          <a:p>
            <a:pPr algn="just"/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Структура обязанностей в семье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очень сложная и отличается в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разных пчелиный семьях.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Насчитывается около 20 тысяч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видов пчёл, туда входят: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пчёлы-одиночки,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пчёлы-паразиты, микро-пчёлы, </a:t>
            </a:r>
          </a:p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не жалящие пчёлы и многие другие</a:t>
            </a:r>
          </a:p>
        </p:txBody>
      </p:sp>
      <p:pic>
        <p:nvPicPr>
          <p:cNvPr id="7" name="Содержимое 6" descr="пчела 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2237" y="2492896"/>
            <a:ext cx="4742394" cy="4133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2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867" y="33339"/>
            <a:ext cx="9477860" cy="908566"/>
          </a:xfrm>
        </p:spPr>
        <p:txBody>
          <a:bodyPr>
            <a:noAutofit/>
          </a:bodyPr>
          <a:lstStyle/>
          <a:p>
            <a:pPr algn="ctr"/>
            <a:r>
              <a:rPr lang="ru-RU" sz="546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Происхождение пчёл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5" y="908721"/>
            <a:ext cx="9559145" cy="5589240"/>
          </a:xfrm>
        </p:spPr>
        <p:txBody>
          <a:bodyPr>
            <a:normAutofit/>
          </a:bodyPr>
          <a:lstStyle/>
          <a:p>
            <a:pPr algn="just"/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Единого мнения нет как произошли пчёлы, но большинство предполагают, что первые пчёлы появились примерно 40-80 миллионов лет назад, после того как распространились растения с пыльцой и нектаром. С большой вероятностью первые пчёлы стали появляться на африканском континенте и постепенно мигрировали в разные материки.</a:t>
            </a:r>
          </a:p>
          <a:p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В процессе эволюции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тело пчелы приспособилось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к сбору пыльцы и нектара. 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Таким образом у них появились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ворсинки на теле и длинный</a:t>
            </a:r>
          </a:p>
          <a:p>
            <a:r>
              <a:rPr lang="ru-RU" sz="2276" dirty="0">
                <a:latin typeface="Times New Roman" pitchFamily="18" charset="0"/>
                <a:cs typeface="Times New Roman" pitchFamily="18" charset="0"/>
              </a:rPr>
              <a:t>хоботок.</a:t>
            </a:r>
          </a:p>
        </p:txBody>
      </p:sp>
      <p:pic>
        <p:nvPicPr>
          <p:cNvPr id="7" name="Содержимое 6" descr="пчела в пыльц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8041" y="2842796"/>
            <a:ext cx="4906045" cy="3655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2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721" y="91285"/>
            <a:ext cx="9477860" cy="745996"/>
          </a:xfrm>
        </p:spPr>
        <p:txBody>
          <a:bodyPr>
            <a:noAutofit/>
          </a:bodyPr>
          <a:lstStyle/>
          <a:p>
            <a:r>
              <a:rPr lang="ru-RU" sz="5461" i="1" dirty="0">
                <a:solidFill>
                  <a:srgbClr val="00B050"/>
                </a:solidFill>
              </a:rPr>
              <a:t>           Пчелиная жизнь</a:t>
            </a:r>
          </a:p>
        </p:txBody>
      </p:sp>
      <p:pic>
        <p:nvPicPr>
          <p:cNvPr id="5" name="Содержимое 4" descr="пчела пьёт некта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909" y="2571149"/>
            <a:ext cx="6584128" cy="41542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764704"/>
            <a:ext cx="9640431" cy="4226849"/>
          </a:xfrm>
        </p:spPr>
        <p:txBody>
          <a:bodyPr>
            <a:normAutofit/>
          </a:bodyPr>
          <a:lstStyle/>
          <a:p>
            <a:pPr algn="just"/>
            <a:r>
              <a:rPr lang="ru-RU" sz="2048" dirty="0">
                <a:latin typeface="Times New Roman" pitchFamily="18" charset="0"/>
                <a:cs typeface="Times New Roman" pitchFamily="18" charset="0"/>
              </a:rPr>
              <a:t>В семье, которой насчитывается более 80 тысяч особей, очень много работы.  Каждый их них выполняет свою работу беспрекословно. Пчелиная семья отличатся цветом и размером.</a:t>
            </a:r>
          </a:p>
          <a:p>
            <a:pPr algn="just"/>
            <a:endParaRPr lang="ru-RU" sz="2048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48" dirty="0">
                <a:latin typeface="Times New Roman" pitchFamily="18" charset="0"/>
                <a:cs typeface="Times New Roman" pitchFamily="18" charset="0"/>
              </a:rPr>
              <a:t>Рабочие пчёлы: заняты сбором нектара и пыльцы.</a:t>
            </a:r>
          </a:p>
          <a:p>
            <a:pPr algn="just"/>
            <a:endParaRPr lang="ru-RU" sz="2276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2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5106" y="-160181"/>
            <a:ext cx="9559145" cy="1394473"/>
          </a:xfrm>
        </p:spPr>
        <p:txBody>
          <a:bodyPr>
            <a:normAutofit/>
          </a:bodyPr>
          <a:lstStyle/>
          <a:p>
            <a:r>
              <a:rPr lang="ru-RU" sz="2731" dirty="0">
                <a:latin typeface="Times New Roman" pitchFamily="18" charset="0"/>
                <a:cs typeface="Times New Roman" pitchFamily="18" charset="0"/>
              </a:rPr>
              <a:t>Пчёлы  няньки: они помогают выращивать и ухаживать за личинками.</a:t>
            </a:r>
            <a:br>
              <a:rPr lang="ru-RU" sz="2731" dirty="0">
                <a:latin typeface="Times New Roman" pitchFamily="18" charset="0"/>
                <a:cs typeface="Times New Roman" pitchFamily="18" charset="0"/>
              </a:rPr>
            </a:br>
            <a:endParaRPr lang="ru-RU" sz="273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" y="1160247"/>
            <a:ext cx="3423001" cy="5337713"/>
          </a:xfrm>
        </p:spPr>
        <p:txBody>
          <a:bodyPr/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Содержимое 7" descr="пчелы няньки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082355" y="1348105"/>
            <a:ext cx="8239767" cy="5149855"/>
          </a:xfrm>
        </p:spPr>
      </p:pic>
    </p:spTree>
  </p:cSld>
  <p:clrMapOvr>
    <a:masterClrMapping/>
  </p:clrMapOvr>
  <p:transition advTm="1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3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31" dirty="0">
                <a:latin typeface="Times New Roman" pitchFamily="18" charset="0"/>
                <a:cs typeface="Times New Roman" pitchFamily="18" charset="0"/>
              </a:rPr>
            </a:br>
            <a:r>
              <a:rPr lang="ru-RU" sz="273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31" dirty="0">
                <a:latin typeface="Times New Roman" pitchFamily="18" charset="0"/>
                <a:cs typeface="Times New Roman" pitchFamily="18" charset="0"/>
              </a:rPr>
            </a:br>
            <a:r>
              <a:rPr lang="ru-RU" sz="2731" dirty="0">
                <a:latin typeface="Times New Roman" pitchFamily="18" charset="0"/>
                <a:cs typeface="Times New Roman" pitchFamily="18" charset="0"/>
              </a:rPr>
              <a:t>Пчёлы приближённые: они помогают королеве пчелиной матке.</a:t>
            </a:r>
            <a:br>
              <a:rPr lang="ru-RU" sz="273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матка пчелинн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4388" y="1153006"/>
            <a:ext cx="7632170" cy="53874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" y="1153005"/>
            <a:ext cx="3423001" cy="5337713"/>
          </a:xfrm>
        </p:spPr>
        <p:txBody>
          <a:bodyPr/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advTm="1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3" dirty="0">
                <a:latin typeface="Times New Roman" pitchFamily="18" charset="0"/>
                <a:cs typeface="Times New Roman" pitchFamily="18" charset="0"/>
              </a:rPr>
            </a:br>
            <a:r>
              <a:rPr lang="ru-RU" sz="250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3" dirty="0">
                <a:latin typeface="Times New Roman" pitchFamily="18" charset="0"/>
                <a:cs typeface="Times New Roman" pitchFamily="18" charset="0"/>
              </a:rPr>
            </a:br>
            <a:r>
              <a:rPr lang="ru-RU" sz="2503" dirty="0">
                <a:latin typeface="Times New Roman" pitchFamily="18" charset="0"/>
                <a:cs typeface="Times New Roman" pitchFamily="18" charset="0"/>
              </a:rPr>
              <a:t>Пчёлы упаковщики: которые запаковывают принесённый мёд в соты</a:t>
            </a:r>
            <a:br>
              <a:rPr lang="ru-RU" sz="2503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Содержимое 5" descr="молочк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5421" y="1234292"/>
            <a:ext cx="7519143" cy="5771273"/>
          </a:xfrm>
        </p:spPr>
      </p:pic>
    </p:spTree>
  </p:cSld>
  <p:clrMapOvr>
    <a:masterClrMapping/>
  </p:clrMapOvr>
  <p:transition advTm="1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731" dirty="0">
                <a:latin typeface="Times New Roman" pitchFamily="18" charset="0"/>
                <a:cs typeface="Times New Roman" pitchFamily="18" charset="0"/>
              </a:rPr>
              <a:t>Пчёлы строители: которые помогают ремонтировать и строить ульи и домики</a:t>
            </a:r>
          </a:p>
        </p:txBody>
      </p:sp>
      <p:pic>
        <p:nvPicPr>
          <p:cNvPr id="4" name="Содержимое 3" descr="пчела строител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243" y="1315577"/>
            <a:ext cx="5527416" cy="5527416"/>
          </a:xfrm>
        </p:spPr>
      </p:pic>
    </p:spTree>
  </p:cSld>
  <p:clrMapOvr>
    <a:masterClrMapping/>
  </p:clrMapOvr>
  <p:transition advTm="10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1107</Words>
  <Application>Microsoft Office PowerPoint</Application>
  <PresentationFormat>Произвольный</PresentationFormat>
  <Paragraphs>105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      Пчела </vt:lpstr>
      <vt:lpstr>           Особенная пчела</vt:lpstr>
      <vt:lpstr>Происхождение пчёл</vt:lpstr>
      <vt:lpstr>           Пчелиная жизнь</vt:lpstr>
      <vt:lpstr>Пчёлы  няньки: они помогают выращивать и ухаживать за личинками. </vt:lpstr>
      <vt:lpstr>  Пчёлы приближённые: они помогают королеве пчелиной матке. </vt:lpstr>
      <vt:lpstr>  Пчёлы упаковщики: которые запаковывают принесённый мёд в соты </vt:lpstr>
      <vt:lpstr>Пчёлы строители: которые помогают ремонтировать и строить ульи и домики</vt:lpstr>
      <vt:lpstr>Пчёлы охранники: которые не пускают чужаков в домик и следят за порядком.</vt:lpstr>
      <vt:lpstr>Пчёлы уборщики: которые убираются в улье и смотрят за порядком.</vt:lpstr>
      <vt:lpstr>            Строение пчелы</vt:lpstr>
      <vt:lpstr>Жало пчелы</vt:lpstr>
      <vt:lpstr>          Пчелиный дом</vt:lpstr>
      <vt:lpstr>Презентация PowerPoint</vt:lpstr>
      <vt:lpstr>Стадия развития личинки</vt:lpstr>
      <vt:lpstr>Различие пчелы от осы, шмеля и шершня</vt:lpstr>
      <vt:lpstr>Пчела в полёте</vt:lpstr>
      <vt:lpstr>Пчела – сборщик мёда</vt:lpstr>
      <vt:lpstr>Пчела - танцор</vt:lpstr>
      <vt:lpstr>Пчёлы – кормилицы и маточное молочко</vt:lpstr>
      <vt:lpstr>Польза от пчёл</vt:lpstr>
      <vt:lpstr>Укусы пчелы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Пчёлы – наши друзья</dc:title>
  <dc:creator>Admin</dc:creator>
  <cp:lastModifiedBy>Альбуша</cp:lastModifiedBy>
  <cp:revision>36</cp:revision>
  <dcterms:created xsi:type="dcterms:W3CDTF">2017-03-28T03:56:08Z</dcterms:created>
  <dcterms:modified xsi:type="dcterms:W3CDTF">2026-02-09T16:58:08Z</dcterms:modified>
</cp:coreProperties>
</file>